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63" r:id="rId3"/>
    <p:sldId id="256" r:id="rId4"/>
    <p:sldId id="259" r:id="rId5"/>
    <p:sldId id="260" r:id="rId6"/>
    <p:sldId id="262" r:id="rId7"/>
    <p:sldId id="258" r:id="rId8"/>
    <p:sldId id="261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8444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410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4202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809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8784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401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7783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9696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86039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9788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6269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0775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2529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45692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4253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5152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372E1-6EA4-4697-AA5E-E3B197DE5F6C}" type="datetimeFigureOut">
              <a:rPr lang="bg-BG" smtClean="0"/>
              <a:t>3.11.2023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68BE6CD-8C4F-46AE-922E-3C81DDD0006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918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pshilendarski-nz.org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16338" y="1395414"/>
            <a:ext cx="6267450" cy="14700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bg-BG" altLang="bg-BG" dirty="0" smtClean="0">
                <a:solidFill>
                  <a:schemeClr val="accent2">
                    <a:lumMod val="75000"/>
                  </a:schemeClr>
                </a:solidFill>
              </a:rPr>
              <a:t>Професионално портфолио </a:t>
            </a:r>
            <a:endParaRPr lang="en-US" altLang="bg-BG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bg-BG" altLang="bg-BG" dirty="0" smtClean="0">
                <a:solidFill>
                  <a:schemeClr val="accent2">
                    <a:lumMod val="50000"/>
                  </a:schemeClr>
                </a:solidFill>
              </a:rPr>
              <a:t>на Станка Стоянова Вълева</a:t>
            </a:r>
          </a:p>
          <a:p>
            <a:pPr eaLnBrk="1" hangingPunct="1"/>
            <a:r>
              <a:rPr lang="bg-BG" altLang="bg-BG" dirty="0" smtClean="0">
                <a:solidFill>
                  <a:schemeClr val="accent2">
                    <a:lumMod val="50000"/>
                  </a:schemeClr>
                </a:solidFill>
              </a:rPr>
              <a:t>Директор на НУ „Свети Паисий Хилендарски“ гр. Нова Загора</a:t>
            </a:r>
          </a:p>
        </p:txBody>
      </p:sp>
      <p:pic>
        <p:nvPicPr>
          <p:cNvPr id="3076" name="Картина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376239"/>
            <a:ext cx="62293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Картина 6" descr="IMG_072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376238"/>
            <a:ext cx="809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637088" y="891659"/>
            <a:ext cx="48221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bg-BG" altLang="bg-BG" sz="900" b="1" dirty="0">
                <a:latin typeface="Cambria" panose="02040503050406030204" pitchFamily="18" charset="0"/>
                <a:cs typeface="Times New Roman" panose="02020603050405020304" pitchFamily="18" charset="0"/>
              </a:rPr>
              <a:t>8900 гр. Нова Загора, ул. “24 Май” № 12, област Сливен;</a:t>
            </a:r>
            <a:r>
              <a:rPr lang="bg-BG" altLang="bg-BG" sz="900" b="1" dirty="0">
                <a:latin typeface="Cambria" panose="020405030504060302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</a:t>
            </a:r>
            <a:r>
              <a:rPr lang="bg-BG" altLang="bg-BG" sz="900" b="1" dirty="0">
                <a:latin typeface="Cambria" panose="02040503050406030204" pitchFamily="18" charset="0"/>
                <a:cs typeface="Times New Roman" panose="02020603050405020304" pitchFamily="18" charset="0"/>
              </a:rPr>
              <a:t>0457/63080;0885897550 </a:t>
            </a:r>
            <a:endParaRPr lang="bg-BG" altLang="bg-BG" sz="700" dirty="0">
              <a:sym typeface="Wingdings 2" panose="05020102010507070707" pitchFamily="18" charset="2"/>
            </a:endParaRPr>
          </a:p>
          <a:p>
            <a:endParaRPr lang="bg-BG" altLang="bg-BG" sz="900" b="1" dirty="0">
              <a:latin typeface="Cambria" panose="02040503050406030204" pitchFamily="18" charset="0"/>
              <a:cs typeface="Times New Roman" panose="02020603050405020304" pitchFamily="18" charset="0"/>
              <a:sym typeface="Wingdings 2" panose="05020102010507070707" pitchFamily="18" charset="2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903" y="3120338"/>
            <a:ext cx="1524885" cy="165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43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048000" y="335846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Резюме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1. Име, 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презиме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фамилия: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Станка Стоянова Вълева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2. Дата на 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раждане: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12.04.1969 г.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3. Гражданство: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РЕПУБЛИКА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БЪЛГАРИЯ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4. 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Месторабота: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Начално училище „Свети Паисий Хилендарски”, гр. Нова Загора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5. Длъжност: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директор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6. Образование: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висше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7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Ниво по национална класификация: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магистър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8. Специалност: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Начална училищна педагогика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9. Общ трудов стаж: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години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10.Педагогически стаж: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години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11.Стаж на ръководна длъжност: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3 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години</a:t>
            </a:r>
            <a:endParaRPr lang="bg-BG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12.Електронен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адрес: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pshilendarski.nz@abv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bg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13.Телефон/факс,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GSM: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0885897550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14.Допълнителна информация: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членува в СРСНПБ /Съюз на работодателите в системата на народната просвета в България/</a:t>
            </a:r>
          </a:p>
          <a:p>
            <a:endParaRPr lang="bg-BG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25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03574" y="-1108170"/>
            <a:ext cx="8915399" cy="2262781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accent1">
                    <a:lumMod val="75000"/>
                  </a:schemeClr>
                </a:solidFill>
              </a:rPr>
              <a:t>Обща информация</a:t>
            </a:r>
            <a:endParaRPr lang="bg-BG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18950" y="1360748"/>
            <a:ext cx="8915399" cy="1126283"/>
          </a:xfrm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История на длъжностите </a:t>
            </a: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4572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751455"/>
              </p:ext>
            </p:extLst>
          </p:nvPr>
        </p:nvGraphicFramePr>
        <p:xfrm>
          <a:off x="2753677" y="2251710"/>
          <a:ext cx="6684645" cy="3420111"/>
        </p:xfrm>
        <a:graphic>
          <a:graphicData uri="http://schemas.openxmlformats.org/drawingml/2006/table">
            <a:tbl>
              <a:tblPr/>
              <a:tblGrid>
                <a:gridCol w="1696720">
                  <a:extLst>
                    <a:ext uri="{9D8B030D-6E8A-4147-A177-3AD203B41FA5}">
                      <a16:colId xmlns:a16="http://schemas.microsoft.com/office/drawing/2014/main" val="482723019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4101860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715272401"/>
                    </a:ext>
                  </a:extLst>
                </a:gridCol>
                <a:gridCol w="2473325">
                  <a:extLst>
                    <a:ext uri="{9D8B030D-6E8A-4147-A177-3AD203B41FA5}">
                      <a16:colId xmlns:a16="http://schemas.microsoft.com/office/drawing/2014/main" val="140711534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Учебни заведения</a:t>
                      </a:r>
                      <a:endParaRPr lang="bg-BG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Период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на заеманите длъжности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Основни дейности и отговорности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121140"/>
                  </a:ext>
                </a:extLst>
              </a:tr>
              <a:tr h="630995"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НУ „Св. Паисий Хилендарски“ гр. Нова Загора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03.08.2020г.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– 15.09.2022г.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Директор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Управленска и педагогическа дейност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875510"/>
                  </a:ext>
                </a:extLst>
              </a:tr>
              <a:tr h="630995"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НУ</a:t>
                      </a:r>
                      <a:r>
                        <a:rPr lang="en-US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“</a:t>
                      </a: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Св. Паисий Хилендарски</a:t>
                      </a:r>
                      <a:r>
                        <a:rPr lang="en-US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” </a:t>
                      </a: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гр. Нова Загора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13.09.1993г. – </a:t>
                      </a:r>
                      <a:r>
                        <a:rPr lang="bg-BG" sz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03.08. </a:t>
                      </a: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2020г.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Възпитател, начален учител, старши учител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Педагогическа дейност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6772"/>
                  </a:ext>
                </a:extLst>
              </a:tr>
              <a:tr h="420663"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ОУ </a:t>
                      </a:r>
                      <a:r>
                        <a:rPr lang="en-US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“</a:t>
                      </a: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Хр. Смирненски</a:t>
                      </a:r>
                      <a:r>
                        <a:rPr lang="en-US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”</a:t>
                      </a: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гр. Нова Загора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01.09.1991г. – 12.09.1993г.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Начален учител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Педагогическа дейност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653991"/>
                  </a:ext>
                </a:extLst>
              </a:tr>
              <a:tr h="630995">
                <a:tc>
                  <a:txBody>
                    <a:bodyPr/>
                    <a:lstStyle/>
                    <a:p>
                      <a:pPr algn="just"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ЕСПУ </a:t>
                      </a:r>
                      <a:r>
                        <a:rPr lang="en-US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“</a:t>
                      </a: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Иван Вазов</a:t>
                      </a:r>
                      <a:r>
                        <a:rPr lang="en-US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” </a:t>
                      </a: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гр. Нова Загора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01.09.1990г. – 31.08. 1991г.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Учител по музика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Педагогическа дейност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543150"/>
                  </a:ext>
                </a:extLst>
              </a:tr>
              <a:tr h="420663">
                <a:tc>
                  <a:txBody>
                    <a:bodyPr/>
                    <a:lstStyle/>
                    <a:p>
                      <a:pPr algn="just"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ОУ </a:t>
                      </a:r>
                      <a:r>
                        <a:rPr lang="en-US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“</a:t>
                      </a: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Хр. Смирненски</a:t>
                      </a:r>
                      <a:r>
                        <a:rPr lang="en-US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”</a:t>
                      </a: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гр. Нова Загора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01.09.1989г. – 31.08. 1990г.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Начален учител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Педагогическа дейност</a:t>
                      </a:r>
                      <a:endParaRPr lang="bg-BG" sz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1675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384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accent1">
                    <a:lumMod val="75000"/>
                  </a:schemeClr>
                </a:solidFill>
              </a:rPr>
              <a:t>Образование и квалификация</a:t>
            </a:r>
            <a:endParaRPr lang="bg-BG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510282"/>
              </p:ext>
            </p:extLst>
          </p:nvPr>
        </p:nvGraphicFramePr>
        <p:xfrm>
          <a:off x="2986878" y="1905000"/>
          <a:ext cx="6380480" cy="3368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8430">
                  <a:extLst>
                    <a:ext uri="{9D8B030D-6E8A-4147-A177-3AD203B41FA5}">
                      <a16:colId xmlns:a16="http://schemas.microsoft.com/office/drawing/2014/main" val="1773832410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1739000858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585288233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650182478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Наименование на висшето училище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№ и дата на издаване на диплома или удостоверение за признаване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Образователно квалификационна степен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Специалност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9738550"/>
                  </a:ext>
                </a:extLst>
              </a:tr>
              <a:tr h="186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ПУ </a:t>
                      </a:r>
                      <a:r>
                        <a:rPr lang="en-US" sz="1200">
                          <a:effectLst/>
                        </a:rPr>
                        <a:t>“</a:t>
                      </a:r>
                      <a:r>
                        <a:rPr lang="bg-BG" sz="1200">
                          <a:effectLst/>
                        </a:rPr>
                        <a:t>Паисий Хилендарски</a:t>
                      </a:r>
                      <a:r>
                        <a:rPr lang="en-US" sz="1200">
                          <a:effectLst/>
                        </a:rPr>
                        <a:t>”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Рег. № 1764/ 1993г.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Висше образование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Начална педагогика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773374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Тракийски университет ИПКУ </a:t>
                      </a:r>
                      <a:r>
                        <a:rPr lang="en-US" sz="1200">
                          <a:effectLst/>
                        </a:rPr>
                        <a:t>“</a:t>
                      </a:r>
                      <a:r>
                        <a:rPr lang="bg-BG" sz="1200">
                          <a:effectLst/>
                        </a:rPr>
                        <a:t>Анастасия Тошева</a:t>
                      </a:r>
                      <a:r>
                        <a:rPr lang="en-US" sz="1200">
                          <a:effectLst/>
                        </a:rPr>
                        <a:t>” </a:t>
                      </a:r>
                      <a:r>
                        <a:rPr lang="bg-BG" sz="1200">
                          <a:effectLst/>
                        </a:rPr>
                        <a:t>гр. Ст. Загора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08610" algn="l"/>
                        </a:tabLst>
                      </a:pPr>
                      <a:r>
                        <a:rPr lang="bg-BG" sz="1200">
                          <a:effectLst/>
                        </a:rPr>
                        <a:t>	Удостоверение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308610" algn="l"/>
                        </a:tabLst>
                      </a:pPr>
                      <a:r>
                        <a:rPr lang="bg-BG" sz="1200">
                          <a:effectLst/>
                        </a:rPr>
                        <a:t> № 5742/ 26.06.1997г.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Втори клас - квалификация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 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227887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Тракийски университет ИПКУ</a:t>
                      </a:r>
                      <a:r>
                        <a:rPr lang="en-US" sz="1200">
                          <a:effectLst/>
                        </a:rPr>
                        <a:t>“</a:t>
                      </a:r>
                      <a:r>
                        <a:rPr lang="bg-BG" sz="1200">
                          <a:effectLst/>
                        </a:rPr>
                        <a:t>Анастасия Тошева</a:t>
                      </a:r>
                      <a:r>
                        <a:rPr lang="en-US" sz="1200">
                          <a:effectLst/>
                        </a:rPr>
                        <a:t>” </a:t>
                      </a:r>
                      <a:r>
                        <a:rPr lang="bg-BG" sz="1200">
                          <a:effectLst/>
                        </a:rPr>
                        <a:t>гр. Ст. Загора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Свидетелство за специализация 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№ 1139,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рег.№4269/14.06.1997г.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Специализация</a:t>
                      </a:r>
                      <a:endParaRPr lang="bg-BG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“</a:t>
                      </a:r>
                      <a:r>
                        <a:rPr lang="bg-BG" sz="1200" dirty="0">
                          <a:effectLst/>
                        </a:rPr>
                        <a:t>Управление на педагогическия процес</a:t>
                      </a:r>
                      <a:r>
                        <a:rPr lang="en-US" sz="1200" dirty="0">
                          <a:effectLst/>
                        </a:rPr>
                        <a:t>.” (</a:t>
                      </a:r>
                      <a:r>
                        <a:rPr lang="bg-BG" sz="1200" dirty="0">
                          <a:effectLst/>
                        </a:rPr>
                        <a:t>Педагогически </a:t>
                      </a:r>
                      <a:r>
                        <a:rPr lang="bg-BG" sz="1200" dirty="0" smtClean="0">
                          <a:effectLst/>
                        </a:rPr>
                        <a:t>мениджмънт.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bg-BG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6540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05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/>
          <p:cNvSpPr/>
          <p:nvPr/>
        </p:nvSpPr>
        <p:spPr>
          <a:xfrm>
            <a:off x="3048000" y="845820"/>
            <a:ext cx="862203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</a:pPr>
            <a:r>
              <a:rPr lang="bg-BG" sz="36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</a:rPr>
              <a:t>Професионални квалификации </a:t>
            </a:r>
            <a:r>
              <a:rPr lang="bg-BG" sz="3600" dirty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</a:rPr>
              <a:t>: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Квалификационни курсове: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2001г.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с компютри и информационни технологии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endParaRPr lang="bg-BG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2006 г. – 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Базови компютърни умения на учителя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endParaRPr lang="bg-BG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2012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Интерактивни методи на обучение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2014г.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Самооценяване на учениците в класната стая. Методи и инструменти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2015г.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Креативна класна стая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2015г.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с интерактивни електронни средства. Създаване на уроци с електронно съдържание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46333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3093720" y="891540"/>
            <a:ext cx="7867650" cy="5874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2016г.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Формиране на предприемачески умения в начален етап на българските училища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2016г. – Актуални проблеми на обучението и възпитанието по БДП;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2016г.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Изграждане на умения за оценяване на учебници и учебни помагала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2016г. 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на конфликтни ситуации в училище и училищно посредничество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2017г.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Проектно – базираното обучение – инструмент за качествено преподаване и учене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2017г. –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Решаване на проблеми и конфликти чрез училищна медиация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bg-BG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bg-B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2018г. – „Презентационни умения на учителя“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2020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 – „Практическо обучение на новоназначени директори“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50215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endParaRPr lang="bg-BG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34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602878" y="5456823"/>
            <a:ext cx="2359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Компютърни умения</a:t>
            </a:r>
            <a:endParaRPr lang="bg-B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2486626" y="6012330"/>
            <a:ext cx="4346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Windows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Word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Excel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PowerPoint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Internet</a:t>
            </a:r>
            <a:endParaRPr lang="bg-BG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2602878" y="557391"/>
            <a:ext cx="945239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„Обучение по компютърно моделиране, кодиране и СТЕМ дисциплини“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„Организационно развитие и ефективно управление на образователната институция“;</a:t>
            </a:r>
          </a:p>
          <a:p>
            <a:endParaRPr lang="bg-BG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2021г. – „Компютърно моделиране в начален етап“;</a:t>
            </a:r>
          </a:p>
          <a:p>
            <a:endParaRPr lang="bg-BG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2022г. – „Най – новите информационни технологии в процеса на обучение“;</a:t>
            </a:r>
          </a:p>
          <a:p>
            <a:endParaRPr lang="bg-BG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2022г. – „Учителят – мениджър на класа“.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„Изследователският подход в обучението по математика в начален етап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2023г.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„Риторика и сценично говорене на педагогическите специалисти“ </a:t>
            </a:r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2023г.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„Учителят мениджър на класа“ </a:t>
            </a:r>
            <a:endParaRPr lang="bg-BG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653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Организационни умения</a:t>
            </a:r>
            <a:r>
              <a:rPr lang="bg-BG" dirty="0"/>
              <a:t/>
            </a:r>
            <a:br>
              <a:rPr lang="bg-BG" dirty="0"/>
            </a:br>
            <a:r>
              <a:rPr lang="bg-BG" dirty="0"/>
              <a:t/>
            </a:r>
            <a:br>
              <a:rPr lang="bg-BG" dirty="0"/>
            </a:br>
            <a:r>
              <a:rPr lang="bg-BG" dirty="0"/>
              <a:t> </a:t>
            </a:r>
            <a:br>
              <a:rPr lang="bg-BG" dirty="0"/>
            </a:br>
            <a:r>
              <a:rPr lang="bg-BG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Една от основните задачи на всеки директор на учебно заведение е да формира организационната структура на управление на учебното заведение, както и своевременно да я променя, когато има такава нужда. Организационната структура на управление е едно от най-мощните средства в усилията на директорите, за да може учебното заведение  да е ефективно и конкурентоспособно. Важни помощни елементи на организацията са постоянните и временни комисии.</a:t>
            </a:r>
          </a:p>
        </p:txBody>
      </p:sp>
    </p:spTree>
    <p:extLst>
      <p:ext uri="{BB962C8B-B14F-4D97-AF65-F5344CB8AC3E}">
        <p14:creationId xmlns:p14="http://schemas.microsoft.com/office/powerpoint/2010/main" val="2474269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70064" y="372650"/>
            <a:ext cx="8911687" cy="1280890"/>
          </a:xfrm>
        </p:spPr>
        <p:txBody>
          <a:bodyPr/>
          <a:lstStyle/>
          <a:p>
            <a:r>
              <a:rPr lang="bg-BG" dirty="0">
                <a:solidFill>
                  <a:schemeClr val="accent1">
                    <a:lumMod val="75000"/>
                  </a:schemeClr>
                </a:solidFill>
              </a:rPr>
              <a:t>Области на професионално развитие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2990850" y="1738343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І. </a:t>
            </a:r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Училищна политика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- Постигане на Качествено образование;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- Цялостна грижа за развитие потенциала на отделното дете/ученик;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- Използване на методи, с които да се подпомагат децата да се развиват и учат със собствено темпо;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- Формиране на социални умения и успешна социализация;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- Съхраняване и развиване на културната идентичност;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- Превръщане на културното многообразие в източник и фактор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за взаимно уважение, толерантност и разбирателство.</a:t>
            </a: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672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2945130" y="745897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ІІ</a:t>
            </a:r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. Стратегия на училището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bg-BG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Мисия;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bg-B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Визия;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bg-B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Глобална цел;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bg-B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Ценност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</a:rPr>
              <a:t>и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bg-BG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Вж. </a:t>
            </a:r>
            <a:r>
              <a:rPr lang="en-US" dirty="0"/>
              <a:t> </a:t>
            </a:r>
            <a:r>
              <a:rPr lang="en-US" dirty="0">
                <a:hlinkClick r:id="rId2"/>
              </a:rPr>
              <a:t>http://pshilendarski-nz.org/</a:t>
            </a:r>
            <a:r>
              <a:rPr lang="en-US" dirty="0"/>
              <a:t/>
            </a:r>
            <a:br>
              <a:rPr lang="en-US" dirty="0"/>
            </a:b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52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059430" y="379512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ІІІ. 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Постигане на ефективност чрез: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. Педагогически 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екип</a:t>
            </a:r>
          </a:p>
          <a:p>
            <a:r>
              <a:rPr lang="ru-RU" dirty="0" smtClean="0"/>
              <a:t>	</a:t>
            </a:r>
            <a:r>
              <a:rPr lang="bg-B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Педагогическият екип е обучен и отворен към съвременните предизвикателства и има важно значение за приемане и отстояване на</a:t>
            </a:r>
          </a:p>
          <a:p>
            <a:r>
              <a:rPr lang="bg-B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промените, които се извършват в училището за реализиране на училищната политика. Работи за покриване на образователни стандарти за качествено образование: индивидуализация, учебна среда, стратегии на обучение за</a:t>
            </a:r>
          </a:p>
          <a:p>
            <a:r>
              <a:rPr lang="bg-B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целенасочено учене, участие на семейството, социално приобщаване, планиране и оценка, професионално развитие.</a:t>
            </a:r>
            <a:endParaRPr lang="bg-B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3059430" y="390798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	</a:t>
            </a:r>
            <a:r>
              <a:rPr lang="bg-B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Педагогическият екип е основен фактор за създаване на по-добро място за децата, за осигуряване на реална връзка на знанията с тяхното разбиране и практическа приложимост в житейска ситуация, за придобиване на социални</a:t>
            </a:r>
          </a:p>
          <a:p>
            <a:r>
              <a:rPr lang="bg-B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умения и компетентности, необходими за успешна личностна реализация и активен граждански живот.</a:t>
            </a:r>
            <a:endParaRPr lang="bg-B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511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048000" y="474345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„Учеща“ учебна среда;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3. Административна подкрепа;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4. Стратегии на преподаване - връзка „учене – преподаване”;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5. Кооперативно /съвместно/ учене;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6. Тематично обучение /работа по проекти/;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7. Формиращо оценяване;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8. Високи очаквания;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9. Права и задължения;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10. Мониторинг;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11. Родителска общност.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Включването на семейството е важен фактор за успех и утвърждаване на връзката „училище-ученик-семейство”. В хода на съвместната дейност се осъществяват процесите на взаимодействие, които са взаимно обусловени от</a:t>
            </a:r>
          </a:p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Общия обект на възпитание – ученика. Най-важното е да се установят отношения на взаимно разбиране и доверие. </a:t>
            </a: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35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750820" y="937528"/>
            <a:ext cx="6096000" cy="35702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Награди</a:t>
            </a:r>
          </a:p>
          <a:p>
            <a:endParaRPr lang="bg-BG" sz="32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2010г. – Значка “Нова Загора” за принос в развитието на образователното дело;</a:t>
            </a:r>
          </a:p>
          <a:p>
            <a:endParaRPr lang="bg-BG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2016г. – Почетен плакет на Община Нова Загора за принос в развитието на образователното дело;</a:t>
            </a:r>
          </a:p>
          <a:p>
            <a:endParaRPr lang="bg-BG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2019г. - Значка “Нова Загора” за принос в развитието на образователното дело.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59448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264</TotalTime>
  <Words>1162</Words>
  <Application>Microsoft Office PowerPoint</Application>
  <PresentationFormat>Широк екран</PresentationFormat>
  <Paragraphs>155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20" baseType="lpstr">
      <vt:lpstr>Arial</vt:lpstr>
      <vt:lpstr>Cambria</vt:lpstr>
      <vt:lpstr>Century Gothic</vt:lpstr>
      <vt:lpstr>Times New Roman</vt:lpstr>
      <vt:lpstr>Wingdings 2</vt:lpstr>
      <vt:lpstr>Wingdings 3</vt:lpstr>
      <vt:lpstr>Загатване</vt:lpstr>
      <vt:lpstr>Професионално портфолио </vt:lpstr>
      <vt:lpstr>Презентация на PowerPoint</vt:lpstr>
      <vt:lpstr>Обща информация</vt:lpstr>
      <vt:lpstr>Образование и квалификация</vt:lpstr>
      <vt:lpstr>Презентация на PowerPoint</vt:lpstr>
      <vt:lpstr>Презентация на PowerPoint</vt:lpstr>
      <vt:lpstr>Презентация на PowerPoint</vt:lpstr>
      <vt:lpstr>Организационни умения    Една от основните задачи на всеки директор на учебно заведение е да формира организационната структура на управление на учебното заведение, както и своевременно да я променя, когато има такава нужда. Организационната структура на управление е едно от най-мощните средства в усилията на директорите, за да може учебното заведение  да е ефективно и конкурентоспособно. Важни помощни елементи на организацията са постоянните и временни комисии.</vt:lpstr>
      <vt:lpstr>Области на професионално развитие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090316</dc:creator>
  <cp:lastModifiedBy>090316</cp:lastModifiedBy>
  <cp:revision>34</cp:revision>
  <dcterms:created xsi:type="dcterms:W3CDTF">2022-11-29T12:05:19Z</dcterms:created>
  <dcterms:modified xsi:type="dcterms:W3CDTF">2023-11-03T12:41:38Z</dcterms:modified>
</cp:coreProperties>
</file>